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404" r:id="rId3"/>
    <p:sldId id="405" r:id="rId4"/>
    <p:sldId id="406" r:id="rId5"/>
    <p:sldId id="407" r:id="rId6"/>
    <p:sldId id="408" r:id="rId7"/>
    <p:sldId id="410" r:id="rId8"/>
    <p:sldId id="409" r:id="rId9"/>
    <p:sldId id="413" r:id="rId10"/>
    <p:sldId id="412" r:id="rId11"/>
    <p:sldId id="417" r:id="rId12"/>
    <p:sldId id="416" r:id="rId13"/>
    <p:sldId id="419" r:id="rId14"/>
    <p:sldId id="418" r:id="rId15"/>
    <p:sldId id="420" r:id="rId16"/>
  </p:sldIdLst>
  <p:sldSz cx="12192000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DE59F2D-62FE-874B-A6CF-50225560711E}">
          <p14:sldIdLst>
            <p14:sldId id="256"/>
          </p14:sldIdLst>
        </p14:section>
        <p14:section name="win" id="{5C4CD23C-6FEE-594E-AF8B-5A5412E9B3C2}">
          <p14:sldIdLst>
            <p14:sldId id="404"/>
            <p14:sldId id="405"/>
          </p14:sldIdLst>
        </p14:section>
        <p14:section name="AT&amp;T" id="{FE40ABC5-87AC-B149-9BAA-CC881BE3DD21}">
          <p14:sldIdLst>
            <p14:sldId id="406"/>
            <p14:sldId id="407"/>
            <p14:sldId id="408"/>
            <p14:sldId id="410"/>
            <p14:sldId id="409"/>
          </p14:sldIdLst>
        </p14:section>
        <p14:section name="栈帧" id="{946EB1F8-7BA4-8C4B-8283-361614976095}">
          <p14:sldIdLst>
            <p14:sldId id="413"/>
            <p14:sldId id="412"/>
          </p14:sldIdLst>
        </p14:section>
        <p14:section name="反汇编" id="{F2AD1CFF-E359-214C-B3C3-C84615AF7896}">
          <p14:sldIdLst>
            <p14:sldId id="417"/>
          </p14:sldIdLst>
        </p14:section>
        <p14:section name="编译器" id="{1D3DC1BC-93E2-974E-B69A-3E2700532CCB}">
          <p14:sldIdLst>
            <p14:sldId id="416"/>
          </p14:sldIdLst>
        </p14:section>
        <p14:section name="外联汇编" id="{706F94D2-A86B-6343-9FE2-984C49854182}">
          <p14:sldIdLst>
            <p14:sldId id="419"/>
          </p14:sldIdLst>
        </p14:section>
        <p14:section name="内联汇编" id="{352419AC-27A8-0843-B3F7-C228553AA28A}">
          <p14:sldIdLst>
            <p14:sldId id="418"/>
          </p14:sldIdLst>
        </p14:section>
        <p14:section name="lldb" id="{7C8F1415-B670-3248-B053-8B330F52334D}">
          <p14:sldIdLst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8">
          <p15:clr>
            <a:srgbClr val="A4A3A4"/>
          </p15:clr>
        </p15:guide>
        <p15:guide id="2" pos="3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7" autoAdjust="0"/>
    <p:restoredTop sz="88948" autoAdjust="0"/>
  </p:normalViewPr>
  <p:slideViewPr>
    <p:cSldViewPr snapToGrid="0" snapToObjects="1">
      <p:cViewPr>
        <p:scale>
          <a:sx n="97" d="100"/>
          <a:sy n="97" d="100"/>
        </p:scale>
        <p:origin x="1528" y="600"/>
      </p:cViewPr>
      <p:guideLst>
        <p:guide orient="horz" pos="2118"/>
        <p:guide pos="3832"/>
      </p:guideLst>
    </p:cSldViewPr>
  </p:slideViewPr>
  <p:outlineViewPr>
    <p:cViewPr>
      <p:scale>
        <a:sx n="33" d="100"/>
        <a:sy n="33" d="100"/>
      </p:scale>
      <p:origin x="0" y="345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5B88A-3E02-C14B-9238-DC590689A0E6}" type="datetimeFigureOut">
              <a:rPr kumimoji="1" lang="zh-CN" altLang="en-US" smtClean="0"/>
              <a:t>2017/11/11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83578-19D4-F34C-B8C1-C97541798A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343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15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函数仅有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个实参，调用它不要求栈使用，因为所有的实参都适用寄存器。另外，因为它是一个叶子函数，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选择对其所有局部变量使用红区。这样，无需减少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（随后恢复）来为这些数据分配空间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77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1088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833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2875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181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812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849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4834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1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86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42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46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056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指向位置以外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字节的区域被视为保留的，不应该被信号或中断处理句柄改写。因此，函数可以将这个区域用于无需跨越函数调用的临时数据。特别的，叶子函数可以将这个区域用作它们整个栈帧，而不是在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prologue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epilogue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中调整栈指针。这个区域称为红区。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简单地说，红区是一个优化。代码可以假定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个字节不会被信号或中断处理句柄破坏，因此可以用于临时数据，无需显式地移动栈指针。最后一句是这个优化所在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递减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并保存它是在对数据使用红区时，可以被节省的两条指令。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不过，记住红区将被函数调用破坏，因此它通常在叶子函数（不调用其他函数的函数）中最有用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83578-19D4-F34C-B8C1-C97541798AD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87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矩形 14"/>
          <p:cNvSpPr/>
          <p:nvPr/>
        </p:nvSpPr>
        <p:spPr>
          <a:xfrm>
            <a:off x="-6349" y="2501900"/>
            <a:ext cx="12198349" cy="1385888"/>
          </a:xfrm>
          <a:prstGeom prst="rect">
            <a:avLst/>
          </a:prstGeom>
          <a:gradFill rotWithShape="1">
            <a:gsLst>
              <a:gs pos="0">
                <a:srgbClr val="F7F7F7">
                  <a:alpha val="100000"/>
                </a:srgbClr>
              </a:gs>
              <a:gs pos="31000">
                <a:srgbClr val="F7F7F7">
                  <a:alpha val="100000"/>
                </a:srgbClr>
              </a:gs>
              <a:gs pos="75000">
                <a:srgbClr val="F7F7F7">
                  <a:alpha val="100000"/>
                </a:srgbClr>
              </a:gs>
              <a:gs pos="100000">
                <a:srgbClr val="EFEFEF">
                  <a:alpha val="100000"/>
                </a:srgbClr>
              </a:gs>
            </a:gsLst>
            <a:path path="rect">
              <a:fillToRect l="50000" t="129999" r="50000" b="129999"/>
            </a:path>
            <a:tileRect/>
          </a:gra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2" name="矩形 25"/>
          <p:cNvSpPr/>
          <p:nvPr/>
        </p:nvSpPr>
        <p:spPr>
          <a:xfrm>
            <a:off x="4567378" y="6142038"/>
            <a:ext cx="3057247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实力</a:t>
            </a:r>
            <a:r>
              <a:rPr lang="en-US" altLang="zh-CN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IT</a:t>
            </a:r>
            <a:r>
              <a:rPr lang="zh-CN" altLang="en-US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教育培训 </a:t>
            </a:r>
            <a:r>
              <a:rPr lang="en-US" altLang="zh-CN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www.520it.com</a:t>
            </a:r>
            <a:endParaRPr lang="zh-CN" altLang="en-US" sz="1600" b="1" dirty="0">
              <a:latin typeface="新宋体" panose="02010609030101010101" charset="-122"/>
              <a:ea typeface="新宋体" panose="02010609030101010101" charset="-122"/>
              <a:sym typeface="黑体" panose="02010609060101010101" charset="-122"/>
            </a:endParaRPr>
          </a:p>
        </p:txBody>
      </p:sp>
      <p:pic>
        <p:nvPicPr>
          <p:cNvPr id="205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67" y="658813"/>
            <a:ext cx="10160000" cy="428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4" name="矩形 19"/>
          <p:cNvSpPr/>
          <p:nvPr/>
        </p:nvSpPr>
        <p:spPr>
          <a:xfrm>
            <a:off x="-6349" y="1"/>
            <a:ext cx="12198349" cy="239713"/>
          </a:xfrm>
          <a:prstGeom prst="rect">
            <a:avLst/>
          </a:prstGeom>
          <a:solidFill>
            <a:srgbClr val="FFFFFF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5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32" y="5649912"/>
            <a:ext cx="1469269" cy="503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328" y="2733324"/>
            <a:ext cx="11331272" cy="933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328" y="3929786"/>
            <a:ext cx="11331272" cy="74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79" y="473832"/>
            <a:ext cx="10838132" cy="8274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pPr fontAlgn="auto"/>
            <a:r>
              <a:rPr kumimoji="1"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639" y="1450976"/>
            <a:ext cx="10838132" cy="467518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 fontAlgn="auto"/>
            <a:r>
              <a:rPr kumimoji="1"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33" y="-9525"/>
            <a:ext cx="12223751" cy="6869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图片 15"/>
          <p:cNvPicPr>
            <a:picLocks noChangeAspect="1"/>
          </p:cNvPicPr>
          <p:nvPr/>
        </p:nvPicPr>
        <p:blipFill>
          <a:blip r:embed="rId5"/>
          <a:srcRect t="13312" r="786" b="49559"/>
          <a:stretch>
            <a:fillRect/>
          </a:stretch>
        </p:blipFill>
        <p:spPr>
          <a:xfrm>
            <a:off x="558801" y="4508500"/>
            <a:ext cx="10079567" cy="1593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矩形 29"/>
          <p:cNvSpPr/>
          <p:nvPr/>
        </p:nvSpPr>
        <p:spPr>
          <a:xfrm>
            <a:off x="-6349" y="1289051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矩形 25"/>
          <p:cNvSpPr/>
          <p:nvPr/>
        </p:nvSpPr>
        <p:spPr>
          <a:xfrm>
            <a:off x="4562086" y="6278563"/>
            <a:ext cx="3057247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实力</a:t>
            </a:r>
            <a:r>
              <a:rPr lang="en-US" altLang="zh-CN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IT</a:t>
            </a:r>
            <a:r>
              <a:rPr lang="zh-CN" altLang="en-US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教育培训 </a:t>
            </a:r>
            <a:r>
              <a:rPr lang="en-US" altLang="zh-CN" sz="1600" b="1" dirty="0">
                <a:latin typeface="新宋体" panose="02010609030101010101" charset="-122"/>
                <a:ea typeface="新宋体" panose="02010609030101010101" charset="-122"/>
                <a:sym typeface="黑体" panose="02010609060101010101" charset="-122"/>
              </a:rPr>
              <a:t>www.520it.com</a:t>
            </a:r>
            <a:endParaRPr lang="zh-CN" altLang="en-US" sz="1600" b="1" dirty="0">
              <a:latin typeface="新宋体" panose="02010609030101010101" charset="-122"/>
              <a:ea typeface="新宋体" panose="02010609030101010101" charset="-122"/>
              <a:sym typeface="黑体" panose="02010609060101010101" charset="-122"/>
            </a:endParaRPr>
          </a:p>
        </p:txBody>
      </p:sp>
      <p:pic>
        <p:nvPicPr>
          <p:cNvPr id="1030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931" y="5821363"/>
            <a:ext cx="1391556" cy="4572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/>
  </p:transition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 panose="020B0503020204020204" charset="-122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anose="05000000000000000000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 panose="020B0503020204020204" charset="-122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anose="05000000000000000000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 panose="020B0503020204020204" charset="-122"/>
          <a:cs typeface="Eurostile"/>
        </a:defRPr>
      </a:lvl7pPr>
      <a:lvl8pPr marL="1830705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anose="05000000000000000000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 panose="020B0503020204020204" charset="-122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anose="05000000000000000000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 panose="020B0503020204020204" charset="-122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4000"/>
              <a:t>其他汇编</a:t>
            </a: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>
                <a:solidFill>
                  <a:schemeClr val="tx1"/>
                </a:solidFill>
              </a:rPr>
              <a:t>MJ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64</a:t>
            </a:r>
            <a:r>
              <a:rPr lang="zh-CN" altLang="en-US" sz="2800"/>
              <a:t>位</a:t>
            </a:r>
            <a:r>
              <a:rPr lang="en-US" altLang="zh-CN" sz="2800"/>
              <a:t>AT&amp;T</a:t>
            </a:r>
            <a:r>
              <a:rPr lang="zh-CN" altLang="en-US" sz="2800"/>
              <a:t>汇编 </a:t>
            </a:r>
            <a:r>
              <a:rPr lang="mr-IN" altLang="zh-CN" sz="2800"/>
              <a:t>–</a:t>
            </a:r>
            <a:r>
              <a:rPr lang="zh-CN" altLang="en-US" sz="2800"/>
              <a:t> 栈帧</a:t>
            </a: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54" y="1417739"/>
            <a:ext cx="5613400" cy="4279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" y="3394553"/>
            <a:ext cx="5626100" cy="229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" y="1417739"/>
            <a:ext cx="3962400" cy="1739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325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常见代码反汇编</a:t>
            </a: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601793" y="1403273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en-US" altLang="zh-CN" sz="1800" dirty="0" err="1"/>
              <a:t>sizeof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mr-IN" altLang="zh-CN" sz="1800" dirty="0" err="1"/>
              <a:t>a</a:t>
            </a:r>
            <a:r>
              <a:rPr lang="mr-IN" altLang="zh-CN" sz="1800" dirty="0"/>
              <a:t>++ +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++ + </a:t>
            </a:r>
            <a:r>
              <a:rPr lang="mr-IN" altLang="zh-CN" sz="1800" dirty="0" err="1"/>
              <a:t>a</a:t>
            </a:r>
            <a:r>
              <a:rPr lang="mr-IN" altLang="zh-CN" sz="1800" dirty="0"/>
              <a:t>++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if-else</a:t>
            </a:r>
          </a:p>
          <a:p>
            <a:endParaRPr lang="en-US" altLang="zh-CN" sz="1800" dirty="0"/>
          </a:p>
          <a:p>
            <a:r>
              <a:rPr lang="en-US" altLang="zh-CN" sz="1800" dirty="0"/>
              <a:t>for</a:t>
            </a:r>
          </a:p>
          <a:p>
            <a:endParaRPr lang="en-US" altLang="zh-CN" sz="1800" dirty="0"/>
          </a:p>
          <a:p>
            <a:r>
              <a:rPr lang="en-US" altLang="zh-CN" sz="1800" dirty="0"/>
              <a:t>switch</a:t>
            </a:r>
            <a:r>
              <a:rPr lang="zh-CN" altLang="en-US" sz="1800" dirty="0"/>
              <a:t>和</a:t>
            </a:r>
            <a:r>
              <a:rPr lang="en-US" altLang="zh-CN" sz="1800" dirty="0"/>
              <a:t>if</a:t>
            </a:r>
            <a:r>
              <a:rPr lang="zh-CN" altLang="en-US" sz="1800" dirty="0"/>
              <a:t>效率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062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编译器的优化</a:t>
            </a: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3" y="1397726"/>
            <a:ext cx="5893183" cy="4110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394" y="1397726"/>
            <a:ext cx="3187700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65" y="1397726"/>
            <a:ext cx="24638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65" y="2591492"/>
            <a:ext cx="2971800" cy="2273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465" y="5079545"/>
            <a:ext cx="3416300" cy="774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903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外联汇编</a:t>
            </a: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601793" y="1403273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pPr marL="0" indent="0">
              <a:buNone/>
            </a:pPr>
            <a:r>
              <a:rPr lang="en-US" altLang="zh-CN" sz="1800">
                <a:solidFill>
                  <a:srgbClr val="000000"/>
                </a:solidFill>
                <a:latin typeface="Menlo-Regular" charset="0"/>
              </a:rPr>
              <a:t>.global _sum</a:t>
            </a:r>
            <a:endParaRPr lang="en-US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endParaRPr lang="en-US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rgbClr val="000000"/>
                </a:solidFill>
                <a:latin typeface="Menlo-Regular" charset="0"/>
              </a:rPr>
              <a:t>_sum:</a:t>
            </a:r>
            <a:endParaRPr lang="en-US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r>
              <a:rPr lang="mr-IN" altLang="zh-CN" sz="1800">
                <a:solidFill>
                  <a:srgbClr val="000000"/>
                </a:solidFill>
                <a:latin typeface="Menlo-Regular" charset="0"/>
              </a:rPr>
              <a:t>    movq %rdi, %rax</a:t>
            </a:r>
            <a:endParaRPr lang="mr-IN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r>
              <a:rPr lang="mr-IN" altLang="zh-CN" sz="1800">
                <a:solidFill>
                  <a:srgbClr val="000000"/>
                </a:solidFill>
                <a:latin typeface="Menlo-Regular" charset="0"/>
              </a:rPr>
              <a:t>    addq %rsi, %rax</a:t>
            </a:r>
            <a:endParaRPr lang="mr-IN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r>
              <a:rPr lang="mr-IN" altLang="zh-CN" sz="1800">
                <a:solidFill>
                  <a:srgbClr val="000000"/>
                </a:solidFill>
                <a:latin typeface="Menlo-Regular" charset="0"/>
              </a:rPr>
              <a:t>    ret</a:t>
            </a:r>
            <a:r>
              <a:rPr lang="en-US" altLang="zh-CN" sz="1800">
                <a:solidFill>
                  <a:srgbClr val="000000"/>
                </a:solidFill>
                <a:latin typeface="Menlo-Regular" charset="0"/>
              </a:rPr>
              <a:t>q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3898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内联汇编</a:t>
            </a:r>
            <a:r>
              <a:rPr lang="en-US" altLang="zh-CN" sz="2800"/>
              <a:t/>
            </a:r>
            <a:br>
              <a:rPr lang="en-US" altLang="zh-CN" sz="2800"/>
            </a:b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601793" y="1403273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pPr marL="0" indent="0">
              <a:buNone/>
            </a:pPr>
            <a:r>
              <a:rPr lang="is-IS" altLang="zh-CN" sz="1800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is-IS" altLang="zh-CN" sz="1800">
                <a:solidFill>
                  <a:srgbClr val="000000"/>
                </a:solidFill>
                <a:latin typeface="Menlo-Regular" charset="0"/>
              </a:rPr>
              <a:t> num1 = </a:t>
            </a:r>
            <a:r>
              <a:rPr lang="is-IS" altLang="zh-CN" sz="1800">
                <a:solidFill>
                  <a:srgbClr val="1C00CF"/>
                </a:solidFill>
                <a:latin typeface="Menlo-Regular" charset="0"/>
              </a:rPr>
              <a:t>10</a:t>
            </a:r>
            <a:r>
              <a:rPr lang="is-IS" altLang="zh-CN" sz="1800">
                <a:solidFill>
                  <a:srgbClr val="000000"/>
                </a:solidFill>
                <a:latin typeface="Menlo-Regular" charset="0"/>
              </a:rPr>
              <a:t>;</a:t>
            </a:r>
            <a:endParaRPr lang="is-IS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r>
              <a:rPr lang="nl-NL" altLang="zh-CN" sz="1800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nl-NL" altLang="zh-CN" sz="1800">
                <a:solidFill>
                  <a:srgbClr val="000000"/>
                </a:solidFill>
                <a:latin typeface="Menlo-Regular" charset="0"/>
              </a:rPr>
              <a:t> num2 = </a:t>
            </a:r>
            <a:r>
              <a:rPr lang="nl-NL" altLang="zh-CN" sz="1800">
                <a:solidFill>
                  <a:srgbClr val="1C00CF"/>
                </a:solidFill>
                <a:latin typeface="Menlo-Regular" charset="0"/>
              </a:rPr>
              <a:t>20</a:t>
            </a:r>
            <a:r>
              <a:rPr lang="nl-NL" altLang="zh-CN" sz="1800">
                <a:solidFill>
                  <a:srgbClr val="000000"/>
                </a:solidFill>
                <a:latin typeface="Menlo-Regular" charset="0"/>
              </a:rPr>
              <a:t>;</a:t>
            </a:r>
            <a:endParaRPr lang="nl-NL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r>
              <a:rPr lang="nl-NL" altLang="zh-CN" sz="1800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nl-NL" altLang="zh-CN" sz="1800">
                <a:solidFill>
                  <a:srgbClr val="000000"/>
                </a:solidFill>
                <a:latin typeface="Menlo-Regular" charset="0"/>
              </a:rPr>
              <a:t> result;</a:t>
            </a:r>
            <a:endParaRPr lang="nl-NL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rgbClr val="AA0D91"/>
                </a:solidFill>
                <a:latin typeface="Menlo-Regular" charset="0"/>
              </a:rPr>
              <a:t>__asm__</a:t>
            </a:r>
            <a:r>
              <a:rPr lang="en-US" altLang="zh-CN" sz="1800">
                <a:solidFill>
                  <a:srgbClr val="000000"/>
                </a:solidFill>
                <a:latin typeface="Menlo-Regular" charset="0"/>
              </a:rPr>
              <a:t>(</a:t>
            </a:r>
            <a:endParaRPr lang="en-US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r>
              <a:rPr lang="mr-IN" altLang="zh-CN" sz="180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altLang="zh-CN" sz="1800">
                <a:solidFill>
                  <a:srgbClr val="C41A16"/>
                </a:solidFill>
                <a:latin typeface="Menlo-Regular" charset="0"/>
              </a:rPr>
              <a:t>"addl %%ebx,%%eax"</a:t>
            </a:r>
            <a:endParaRPr lang="mr-IN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r>
              <a:rPr lang="mr-IN" altLang="zh-CN" sz="180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800">
                <a:solidFill>
                  <a:srgbClr val="000000"/>
                </a:solidFill>
                <a:latin typeface="Menlo-Regular" charset="0"/>
              </a:rPr>
              <a:t>:</a:t>
            </a:r>
            <a:r>
              <a:rPr lang="mr-IN" altLang="zh-CN" sz="1800">
                <a:solidFill>
                  <a:srgbClr val="C41A16"/>
                </a:solidFill>
                <a:latin typeface="Menlo-Regular" charset="0"/>
              </a:rPr>
              <a:t>"=a"</a:t>
            </a:r>
            <a:r>
              <a:rPr lang="mr-IN" altLang="zh-CN" sz="1800">
                <a:solidFill>
                  <a:srgbClr val="000000"/>
                </a:solidFill>
                <a:latin typeface="Menlo-Regular" charset="0"/>
              </a:rPr>
              <a:t>(result)</a:t>
            </a:r>
            <a:endParaRPr lang="mr-IN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r>
              <a:rPr lang="mr-IN" altLang="zh-CN" sz="180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sz="1800">
                <a:solidFill>
                  <a:srgbClr val="000000"/>
                </a:solidFill>
                <a:latin typeface="Menlo-Regular" charset="0"/>
              </a:rPr>
              <a:t>:</a:t>
            </a:r>
            <a:r>
              <a:rPr lang="mr-IN" altLang="zh-CN" sz="1800">
                <a:solidFill>
                  <a:srgbClr val="C41A16"/>
                </a:solidFill>
                <a:latin typeface="Menlo-Regular" charset="0"/>
              </a:rPr>
              <a:t>"b"</a:t>
            </a:r>
            <a:r>
              <a:rPr lang="mr-IN" altLang="zh-CN" sz="1800">
                <a:solidFill>
                  <a:srgbClr val="000000"/>
                </a:solidFill>
                <a:latin typeface="Menlo-Regular" charset="0"/>
              </a:rPr>
              <a:t>(num1),</a:t>
            </a:r>
            <a:r>
              <a:rPr lang="zh-CN" altLang="en-US" sz="18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altLang="zh-CN" sz="1800">
                <a:solidFill>
                  <a:srgbClr val="C41A16"/>
                </a:solidFill>
                <a:latin typeface="Menlo-Regular" charset="0"/>
              </a:rPr>
              <a:t>"a"</a:t>
            </a:r>
            <a:r>
              <a:rPr lang="mr-IN" altLang="zh-CN" sz="1800">
                <a:solidFill>
                  <a:srgbClr val="000000"/>
                </a:solidFill>
                <a:latin typeface="Menlo-Regular" charset="0"/>
              </a:rPr>
              <a:t>(num2)</a:t>
            </a:r>
            <a:endParaRPr lang="mr-IN" altLang="zh-CN" sz="1600">
              <a:solidFill>
                <a:prstClr val="black"/>
              </a:solidFill>
              <a:latin typeface="Helvetica" charset="0"/>
            </a:endParaRPr>
          </a:p>
          <a:p>
            <a:pPr marL="0" indent="0">
              <a:buNone/>
            </a:pPr>
            <a:r>
              <a:rPr lang="mr-IN" altLang="zh-CN" sz="18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696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lldb</a:t>
            </a:r>
            <a:r>
              <a:rPr lang="zh-CN" altLang="en-US" sz="2800"/>
              <a:t>常用指令</a:t>
            </a:r>
            <a:endParaRPr lang="en-US" altLang="zh-CN" sz="280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31953" y="1323761"/>
            <a:ext cx="3850934" cy="434817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 sz="1800" dirty="0"/>
              <a:t>读取寄存器的值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register read/</a:t>
            </a:r>
            <a:r>
              <a:rPr lang="zh-CN" altLang="en-US" sz="1800" dirty="0"/>
              <a:t>格式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register</a:t>
            </a:r>
            <a:r>
              <a:rPr lang="zh-CN" altLang="en-US" sz="1800" dirty="0"/>
              <a:t> </a:t>
            </a:r>
            <a:r>
              <a:rPr lang="en-US" altLang="zh-CN" sz="1800" dirty="0"/>
              <a:t>read/x</a:t>
            </a:r>
          </a:p>
          <a:p>
            <a:pPr>
              <a:buFont typeface="Wingdings" charset="2"/>
              <a:buChar char="Ø"/>
            </a:pPr>
            <a:endParaRPr lang="en-US" altLang="zh-CN" sz="1800" dirty="0"/>
          </a:p>
          <a:p>
            <a:pPr>
              <a:buFont typeface="Wingdings" charset="2"/>
              <a:buChar char="l"/>
            </a:pPr>
            <a:r>
              <a:rPr lang="zh-CN" altLang="en-US" sz="1800" dirty="0"/>
              <a:t>修改寄存器的值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register write </a:t>
            </a:r>
            <a:r>
              <a:rPr lang="zh-CN" altLang="en-US" sz="1800" dirty="0"/>
              <a:t>寄存器名称 数值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register</a:t>
            </a:r>
            <a:r>
              <a:rPr lang="zh-CN" altLang="en-US" sz="1800" dirty="0"/>
              <a:t> </a:t>
            </a:r>
            <a:r>
              <a:rPr lang="en-US" altLang="zh-CN" sz="1800" dirty="0"/>
              <a:t>write</a:t>
            </a:r>
            <a:r>
              <a:rPr lang="zh-CN" altLang="en-US" sz="1800" dirty="0"/>
              <a:t> </a:t>
            </a:r>
            <a:r>
              <a:rPr lang="en-US" altLang="zh-CN" sz="1800" dirty="0"/>
              <a:t>$</a:t>
            </a:r>
            <a:r>
              <a:rPr lang="en-US" altLang="zh-CN" sz="1800" dirty="0" err="1"/>
              <a:t>rax</a:t>
            </a:r>
            <a:r>
              <a:rPr lang="zh-CN" altLang="en-US" sz="1800" dirty="0"/>
              <a:t> </a:t>
            </a:r>
            <a:r>
              <a:rPr lang="en-US" altLang="zh-CN" sz="1800" dirty="0"/>
              <a:t>0</a:t>
            </a:r>
          </a:p>
          <a:p>
            <a:pPr>
              <a:buFont typeface="Wingdings" charset="2"/>
              <a:buChar char="Ø"/>
            </a:pPr>
            <a:endParaRPr lang="en-US" altLang="zh-CN" sz="1800" dirty="0"/>
          </a:p>
          <a:p>
            <a:pPr>
              <a:buFont typeface="Wingdings" charset="2"/>
              <a:buChar char="l"/>
            </a:pPr>
            <a:r>
              <a:rPr lang="zh-CN" altLang="en-US" sz="1800" dirty="0"/>
              <a:t>读取内存中的值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x/</a:t>
            </a:r>
            <a:r>
              <a:rPr lang="zh-CN" altLang="en-US" sz="1800" dirty="0"/>
              <a:t>数量</a:t>
            </a:r>
            <a:r>
              <a:rPr lang="en-US" altLang="zh-CN" sz="1800" dirty="0"/>
              <a:t>-</a:t>
            </a:r>
            <a:r>
              <a:rPr lang="zh-CN" altLang="en-US" sz="1800" dirty="0"/>
              <a:t>格式</a:t>
            </a:r>
            <a:r>
              <a:rPr lang="en-US" altLang="zh-CN" sz="1800" dirty="0"/>
              <a:t>-</a:t>
            </a:r>
            <a:r>
              <a:rPr lang="zh-CN" altLang="en-US" sz="1800" dirty="0"/>
              <a:t>字节大小 内存地址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x/3xw</a:t>
            </a:r>
            <a:r>
              <a:rPr lang="zh-CN" altLang="en-US" sz="1800" dirty="0"/>
              <a:t> </a:t>
            </a:r>
            <a:r>
              <a:rPr lang="en-US" altLang="zh-CN" sz="1800" dirty="0"/>
              <a:t>0x0000010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4133497" y="1323761"/>
            <a:ext cx="4082851" cy="454695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 sz="1800" dirty="0"/>
              <a:t>修改内存中的值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memory</a:t>
            </a:r>
            <a:r>
              <a:rPr lang="zh-CN" altLang="en-US" sz="1800" dirty="0"/>
              <a:t> </a:t>
            </a:r>
            <a:r>
              <a:rPr lang="en-US" altLang="zh-CN" sz="1800" dirty="0"/>
              <a:t>write</a:t>
            </a:r>
            <a:r>
              <a:rPr lang="zh-CN" altLang="en-US" sz="1800" dirty="0"/>
              <a:t> 内存地址 数值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memory</a:t>
            </a:r>
            <a:r>
              <a:rPr lang="zh-CN" altLang="en-US" sz="1800" dirty="0"/>
              <a:t> </a:t>
            </a:r>
            <a:r>
              <a:rPr lang="en-US" altLang="zh-CN" sz="1800" dirty="0"/>
              <a:t>write</a:t>
            </a:r>
            <a:r>
              <a:rPr lang="zh-CN" altLang="en-US" sz="1800" dirty="0"/>
              <a:t> </a:t>
            </a:r>
            <a:r>
              <a:rPr lang="en-US" altLang="zh-CN" sz="1800" dirty="0"/>
              <a:t>0x0000010</a:t>
            </a:r>
            <a:r>
              <a:rPr lang="zh-CN" altLang="en-US" sz="1800" dirty="0"/>
              <a:t> </a:t>
            </a:r>
            <a:r>
              <a:rPr lang="en-US" altLang="zh-CN" sz="1800" dirty="0"/>
              <a:t>10</a:t>
            </a:r>
          </a:p>
          <a:p>
            <a:pPr>
              <a:buFont typeface="Wingdings" charset="2"/>
              <a:buChar char="Ø"/>
            </a:pPr>
            <a:endParaRPr lang="en-US" altLang="zh-CN" sz="1800" dirty="0"/>
          </a:p>
          <a:p>
            <a:pPr>
              <a:buFont typeface="Wingdings" charset="2"/>
              <a:buChar char="l"/>
            </a:pPr>
            <a:r>
              <a:rPr lang="zh-CN" altLang="en-US" sz="1800" dirty="0"/>
              <a:t>格式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x</a:t>
            </a:r>
            <a:r>
              <a:rPr lang="zh-CN" altLang="en-US" sz="1800" dirty="0"/>
              <a:t>是</a:t>
            </a:r>
            <a:r>
              <a:rPr lang="en-US" altLang="zh-CN" sz="1800" dirty="0"/>
              <a:t>16</a:t>
            </a:r>
            <a:r>
              <a:rPr lang="zh-CN" altLang="en-US" sz="1800" dirty="0"/>
              <a:t>进制，</a:t>
            </a:r>
            <a:r>
              <a:rPr lang="en-US" altLang="zh-CN" sz="1800" dirty="0"/>
              <a:t>f</a:t>
            </a:r>
            <a:r>
              <a:rPr lang="zh-CN" altLang="en-US" sz="1800" dirty="0"/>
              <a:t>是浮点，</a:t>
            </a:r>
            <a:r>
              <a:rPr lang="en-US" altLang="zh-CN" sz="1800" dirty="0"/>
              <a:t>d</a:t>
            </a:r>
            <a:r>
              <a:rPr lang="zh-CN" altLang="en-US" sz="1800" dirty="0"/>
              <a:t>是十进制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endParaRPr lang="en-US" altLang="zh-CN" sz="1800" dirty="0"/>
          </a:p>
          <a:p>
            <a:pPr>
              <a:buFont typeface="Wingdings" charset="2"/>
              <a:buChar char="l"/>
            </a:pPr>
            <a:r>
              <a:rPr lang="zh-CN" altLang="en-US" sz="1800" dirty="0"/>
              <a:t>字节大小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b – byte 1</a:t>
            </a:r>
            <a:r>
              <a:rPr lang="zh-CN" altLang="en-US" sz="1800" dirty="0"/>
              <a:t>字节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h – half word 2</a:t>
            </a:r>
            <a:r>
              <a:rPr lang="zh-CN" altLang="en-US" sz="1800" dirty="0"/>
              <a:t>字节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w – word 4</a:t>
            </a:r>
            <a:r>
              <a:rPr lang="zh-CN" altLang="en-US" sz="1800" dirty="0"/>
              <a:t>字节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g – giant word 8</a:t>
            </a:r>
            <a:r>
              <a:rPr lang="zh-CN" altLang="en-US" sz="1800" dirty="0"/>
              <a:t>字节</a:t>
            </a:r>
            <a:endParaRPr lang="en-US" altLang="zh-CN" sz="1800" dirty="0"/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8466958" y="1323761"/>
            <a:ext cx="3473251" cy="454695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en-US" altLang="zh-CN" sz="1800"/>
              <a:t>expression</a:t>
            </a:r>
            <a:r>
              <a:rPr lang="zh-CN" altLang="en-US" sz="1800"/>
              <a:t> 表达式</a:t>
            </a:r>
            <a:endParaRPr lang="en-US" altLang="zh-CN" sz="1800"/>
          </a:p>
          <a:p>
            <a:pPr>
              <a:buFont typeface="Wingdings" charset="2"/>
              <a:buChar char="Ø"/>
            </a:pPr>
            <a:r>
              <a:rPr lang="zh-CN" altLang="en-US" sz="1800"/>
              <a:t>可以简写：</a:t>
            </a:r>
            <a:r>
              <a:rPr lang="en-US" altLang="zh-CN" sz="1800"/>
              <a:t>expr</a:t>
            </a:r>
            <a:r>
              <a:rPr lang="zh-CN" altLang="en-US" sz="1800"/>
              <a:t> 表达式</a:t>
            </a:r>
            <a:endParaRPr lang="en-US" altLang="zh-CN" sz="1800"/>
          </a:p>
          <a:p>
            <a:pPr>
              <a:buFont typeface="Wingdings" charset="2"/>
              <a:buChar char="Ø"/>
            </a:pPr>
            <a:r>
              <a:rPr lang="en-US" altLang="zh-CN" sz="1800"/>
              <a:t>expression</a:t>
            </a:r>
            <a:r>
              <a:rPr lang="zh-CN" altLang="en-US" sz="1800"/>
              <a:t> </a:t>
            </a:r>
            <a:r>
              <a:rPr lang="en-US" altLang="zh-CN" sz="1800"/>
              <a:t>$rax</a:t>
            </a:r>
          </a:p>
          <a:p>
            <a:pPr>
              <a:buFont typeface="Wingdings" charset="2"/>
              <a:buChar char="Ø"/>
            </a:pPr>
            <a:r>
              <a:rPr lang="en-US" altLang="zh-CN" sz="1800"/>
              <a:t>expression</a:t>
            </a:r>
            <a:r>
              <a:rPr lang="zh-CN" altLang="en-US" sz="1800"/>
              <a:t> </a:t>
            </a:r>
            <a:r>
              <a:rPr lang="en-US" altLang="zh-CN" sz="1800"/>
              <a:t>$rax</a:t>
            </a:r>
            <a:r>
              <a:rPr lang="zh-CN" altLang="en-US" sz="1800"/>
              <a:t> </a:t>
            </a:r>
            <a:r>
              <a:rPr lang="en-US" altLang="zh-CN" sz="1800"/>
              <a:t>=</a:t>
            </a:r>
            <a:r>
              <a:rPr lang="zh-CN" altLang="en-US" sz="1800"/>
              <a:t> </a:t>
            </a:r>
            <a:r>
              <a:rPr lang="en-US" altLang="zh-CN" sz="1800"/>
              <a:t>1</a:t>
            </a:r>
          </a:p>
          <a:p>
            <a:pPr>
              <a:buFont typeface="Wingdings" charset="2"/>
              <a:buChar char="Ø"/>
            </a:pPr>
            <a:endParaRPr lang="en-US" altLang="zh-CN" sz="1800"/>
          </a:p>
          <a:p>
            <a:pPr>
              <a:buFont typeface="Wingdings" charset="2"/>
              <a:buChar char="l"/>
            </a:pPr>
            <a:r>
              <a:rPr lang="en-US" altLang="zh-CN" sz="1800"/>
              <a:t>po</a:t>
            </a:r>
            <a:r>
              <a:rPr lang="zh-CN" altLang="en-US" sz="1800"/>
              <a:t> 表达式</a:t>
            </a:r>
            <a:endParaRPr lang="en-US" altLang="zh-CN" sz="1800"/>
          </a:p>
          <a:p>
            <a:pPr>
              <a:buFont typeface="Wingdings" charset="2"/>
              <a:buChar char="l"/>
            </a:pPr>
            <a:r>
              <a:rPr lang="en-US" altLang="zh-CN" sz="1800"/>
              <a:t>print</a:t>
            </a:r>
            <a:r>
              <a:rPr lang="zh-CN" altLang="en-US" sz="1800"/>
              <a:t> 表达式</a:t>
            </a:r>
            <a:endParaRPr lang="en-US" altLang="zh-CN" sz="1800"/>
          </a:p>
          <a:p>
            <a:pPr>
              <a:buFont typeface="Wingdings" charset="2"/>
              <a:buChar char="l"/>
            </a:pPr>
            <a:endParaRPr lang="en-US" altLang="zh-CN" sz="1800"/>
          </a:p>
          <a:p>
            <a:pPr>
              <a:buFont typeface="Wingdings" charset="2"/>
              <a:buChar char="l"/>
            </a:pPr>
            <a:r>
              <a:rPr lang="en-US" altLang="zh-CN" sz="1800"/>
              <a:t>po/x</a:t>
            </a:r>
            <a:r>
              <a:rPr lang="zh-CN" altLang="en-US" sz="1800"/>
              <a:t> </a:t>
            </a:r>
            <a:r>
              <a:rPr lang="en-US" altLang="zh-CN" sz="1800"/>
              <a:t>$rax</a:t>
            </a:r>
          </a:p>
          <a:p>
            <a:pPr>
              <a:buFont typeface="Wingdings" charset="2"/>
              <a:buChar char="l"/>
            </a:pPr>
            <a:r>
              <a:rPr lang="en-US" altLang="zh-CN" sz="1800"/>
              <a:t>po</a:t>
            </a:r>
            <a:r>
              <a:rPr lang="zh-CN" altLang="en-US" sz="1800"/>
              <a:t> </a:t>
            </a:r>
            <a:r>
              <a:rPr lang="en-US" altLang="zh-CN" sz="1800"/>
              <a:t>(int)$rax</a:t>
            </a:r>
          </a:p>
        </p:txBody>
      </p:sp>
    </p:spTree>
    <p:extLst>
      <p:ext uri="{BB962C8B-B14F-4D97-AF65-F5344CB8AC3E}">
        <p14:creationId xmlns:p14="http://schemas.microsoft.com/office/powerpoint/2010/main" val="130365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Win32</a:t>
            </a:r>
            <a:r>
              <a:rPr lang="zh-CN" altLang="en-US" sz="2800"/>
              <a:t>汇编 </a:t>
            </a:r>
            <a:r>
              <a:rPr lang="en-US" altLang="zh-CN" sz="2800"/>
              <a:t>-</a:t>
            </a:r>
            <a:r>
              <a:rPr lang="zh-CN" altLang="en-US" sz="2800"/>
              <a:t> 寄存器</a:t>
            </a: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 sz="1800" dirty="0"/>
              <a:t>如</a:t>
            </a:r>
            <a:r>
              <a:rPr lang="en-US" altLang="zh-CN" sz="1800" dirty="0" err="1"/>
              <a:t>eax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ebx</a:t>
            </a:r>
            <a:r>
              <a:rPr lang="zh-CN" altLang="en-US" sz="1800" dirty="0"/>
              <a:t>、</a:t>
            </a:r>
            <a:r>
              <a:rPr lang="en-US" altLang="zh-CN" sz="1800" smtClean="0"/>
              <a:t>ecx</a:t>
            </a:r>
            <a:r>
              <a:rPr lang="zh-CN" altLang="en-US" sz="1800" smtClean="0"/>
              <a:t>、</a:t>
            </a:r>
            <a:r>
              <a:rPr lang="en-US" altLang="zh-CN" sz="1800" dirty="0" err="1"/>
              <a:t>edx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eip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esp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ebp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esi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edi</a:t>
            </a:r>
            <a:r>
              <a:rPr lang="zh-CN" altLang="en-US" sz="1800" dirty="0"/>
              <a:t>等都是</a:t>
            </a:r>
            <a:r>
              <a:rPr lang="en-US" altLang="zh-CN" sz="1800" dirty="0"/>
              <a:t>32</a:t>
            </a:r>
            <a:r>
              <a:rPr lang="zh-CN" altLang="en-US" sz="1800" dirty="0"/>
              <a:t>位的寄存器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1800" dirty="0"/>
              <a:t>段寄存器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/>
              <a:t>CPU</a:t>
            </a:r>
            <a:r>
              <a:rPr lang="zh-CN" altLang="en-US" sz="1800" dirty="0"/>
              <a:t>有两个不同的工作方式：实模式、保护模式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/>
              <a:t>实模式：使用“段地址</a:t>
            </a:r>
            <a:r>
              <a:rPr lang="en-US" altLang="zh-CN" sz="1800" dirty="0"/>
              <a:t>:</a:t>
            </a:r>
            <a:r>
              <a:rPr lang="zh-CN" altLang="en-US" sz="1800" dirty="0"/>
              <a:t>偏移地址”的方式访问内存数据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800" dirty="0"/>
              <a:t>保护模式：装入段寄存器的不再是段地址，而是段选择符（</a:t>
            </a:r>
            <a:r>
              <a:rPr lang="en-US" altLang="zh-CN" sz="1800" dirty="0"/>
              <a:t>Segment Selector</a:t>
            </a:r>
            <a:r>
              <a:rPr lang="zh-CN" altLang="en-US" sz="1800" dirty="0"/>
              <a:t>），在编程过程中，使用偏移地址直接寻址即可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58" y="1743121"/>
            <a:ext cx="63817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Win64</a:t>
            </a:r>
            <a:r>
              <a:rPr lang="zh-CN" altLang="en-US" sz="2800"/>
              <a:t>汇编 </a:t>
            </a:r>
            <a:r>
              <a:rPr lang="en-US" altLang="zh-CN" sz="2800"/>
              <a:t>-</a:t>
            </a:r>
            <a:r>
              <a:rPr lang="zh-CN" altLang="en-US" sz="2800"/>
              <a:t> 寄存器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" y="1359918"/>
            <a:ext cx="6141134" cy="43961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27" y="1652995"/>
            <a:ext cx="5561990" cy="28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4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4"/>
          <p:cNvSpPr txBox="1">
            <a:spLocks/>
          </p:cNvSpPr>
          <p:nvPr/>
        </p:nvSpPr>
        <p:spPr>
          <a:xfrm>
            <a:off x="601793" y="14827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 sz="1800" dirty="0"/>
              <a:t>基于</a:t>
            </a:r>
            <a:r>
              <a:rPr lang="en-US" altLang="zh-CN" sz="1800" dirty="0"/>
              <a:t>x86</a:t>
            </a:r>
            <a:r>
              <a:rPr lang="zh-CN" altLang="en-US" sz="1800" dirty="0"/>
              <a:t>架构的处理器所使用的汇编指令一般有</a:t>
            </a:r>
            <a:r>
              <a:rPr lang="en-US" altLang="zh-CN" sz="1800" dirty="0"/>
              <a:t>2</a:t>
            </a:r>
            <a:r>
              <a:rPr lang="zh-CN" altLang="en-US" sz="1800" dirty="0"/>
              <a:t>种格式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b="1" dirty="0"/>
              <a:t>Intel</a:t>
            </a:r>
            <a:r>
              <a:rPr lang="zh-CN" altLang="en-US" sz="1800" b="1" dirty="0"/>
              <a:t>汇编</a:t>
            </a:r>
            <a:endParaRPr lang="en-US" altLang="zh-CN" sz="1800" b="1" dirty="0"/>
          </a:p>
          <a:p>
            <a:pPr>
              <a:buFont typeface="Wingdings" charset="2"/>
              <a:buChar char="p"/>
            </a:pPr>
            <a:r>
              <a:rPr lang="en-US" altLang="zh-CN" sz="1800" dirty="0"/>
              <a:t>DOS</a:t>
            </a:r>
            <a:r>
              <a:rPr lang="zh-CN" altLang="en-US" sz="1800" dirty="0"/>
              <a:t>（</a:t>
            </a:r>
            <a:r>
              <a:rPr lang="en-US" altLang="zh-CN" sz="1800" dirty="0"/>
              <a:t>8086</a:t>
            </a:r>
            <a:r>
              <a:rPr lang="zh-CN" altLang="en-US" sz="1800" dirty="0"/>
              <a:t>处理器）、</a:t>
            </a:r>
            <a:r>
              <a:rPr lang="en-US" altLang="zh-CN" sz="1800" dirty="0"/>
              <a:t>Windows</a:t>
            </a:r>
          </a:p>
          <a:p>
            <a:pPr>
              <a:buFont typeface="Wingdings" charset="2"/>
              <a:buChar char="p"/>
            </a:pPr>
            <a:r>
              <a:rPr lang="en-US" altLang="zh-CN" sz="1800" dirty="0"/>
              <a:t>Windows</a:t>
            </a:r>
            <a:r>
              <a:rPr lang="zh-CN" altLang="en-US" sz="1800" dirty="0"/>
              <a:t>派系 </a:t>
            </a:r>
            <a:r>
              <a:rPr lang="en-US" altLang="zh-CN" sz="1800" dirty="0"/>
              <a:t>-&gt;</a:t>
            </a:r>
            <a:r>
              <a:rPr lang="zh-CN" altLang="en-US" sz="1800" dirty="0"/>
              <a:t> </a:t>
            </a:r>
            <a:r>
              <a:rPr lang="en-US" altLang="zh-CN" sz="1800" dirty="0"/>
              <a:t>VC</a:t>
            </a:r>
            <a:r>
              <a:rPr lang="zh-CN" altLang="en-US" sz="1800" dirty="0"/>
              <a:t>编译器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b="1" dirty="0"/>
              <a:t>AT&amp;T</a:t>
            </a:r>
            <a:r>
              <a:rPr lang="zh-CN" altLang="en-US" sz="1800" b="1" dirty="0"/>
              <a:t>汇编</a:t>
            </a:r>
            <a:endParaRPr lang="en-US" altLang="zh-CN" sz="1800" b="1" dirty="0"/>
          </a:p>
          <a:p>
            <a:pPr>
              <a:buFont typeface="Wingdings" charset="2"/>
              <a:buChar char="p"/>
            </a:pPr>
            <a:r>
              <a:rPr lang="en-US" altLang="zh-CN" sz="1800" dirty="0"/>
              <a:t>Linux</a:t>
            </a:r>
            <a:r>
              <a:rPr lang="zh-CN" altLang="en-US" sz="1800" dirty="0"/>
              <a:t>、</a:t>
            </a:r>
            <a:r>
              <a:rPr lang="en-US" altLang="zh-CN" sz="1800" dirty="0"/>
              <a:t>Unix</a:t>
            </a:r>
            <a:r>
              <a:rPr lang="zh-CN" altLang="en-US" sz="1800" dirty="0"/>
              <a:t>、</a:t>
            </a:r>
            <a:r>
              <a:rPr lang="en-US" altLang="zh-CN" sz="1800" dirty="0"/>
              <a:t>Mac</a:t>
            </a:r>
            <a:r>
              <a:rPr lang="zh-CN" altLang="en-US" sz="1800" dirty="0"/>
              <a:t> </a:t>
            </a:r>
            <a:r>
              <a:rPr lang="en-US" altLang="zh-CN" sz="1800" dirty="0"/>
              <a:t>OS</a:t>
            </a:r>
            <a:r>
              <a:rPr lang="zh-CN" altLang="en-US" sz="1800" dirty="0"/>
              <a:t>、</a:t>
            </a:r>
            <a:r>
              <a:rPr lang="en-US" altLang="zh-CN" sz="1800" dirty="0"/>
              <a:t>iOS</a:t>
            </a:r>
            <a:r>
              <a:rPr lang="zh-CN" altLang="en-US" sz="1800" dirty="0"/>
              <a:t>（模拟器）</a:t>
            </a:r>
            <a:endParaRPr lang="en-US" altLang="zh-CN" sz="1800" dirty="0"/>
          </a:p>
          <a:p>
            <a:pPr>
              <a:buFont typeface="Wingdings" charset="2"/>
              <a:buChar char="p"/>
            </a:pPr>
            <a:r>
              <a:rPr lang="en-US" altLang="zh-CN" sz="1800" dirty="0"/>
              <a:t>Unix</a:t>
            </a:r>
            <a:r>
              <a:rPr lang="zh-CN" altLang="en-US" sz="1800" dirty="0"/>
              <a:t>派系 </a:t>
            </a:r>
            <a:r>
              <a:rPr lang="en-US" altLang="zh-CN" sz="1800" dirty="0"/>
              <a:t>-&gt;</a:t>
            </a:r>
            <a:r>
              <a:rPr lang="zh-CN" altLang="en-US" sz="1800" dirty="0"/>
              <a:t> </a:t>
            </a:r>
            <a:r>
              <a:rPr lang="en-US" altLang="zh-CN" sz="1800" dirty="0"/>
              <a:t>GCC</a:t>
            </a:r>
            <a:r>
              <a:rPr lang="zh-CN" altLang="en-US" sz="1800" dirty="0"/>
              <a:t>编译器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AT&amp;T</a:t>
            </a:r>
            <a:r>
              <a:rPr lang="zh-CN" altLang="en-US" sz="1800" dirty="0"/>
              <a:t> 读作 “</a:t>
            </a:r>
            <a:r>
              <a:rPr lang="en-US" altLang="zh-CN" sz="1800" dirty="0"/>
              <a:t>AT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</a:t>
            </a:r>
            <a:r>
              <a:rPr lang="zh-CN" altLang="en-US" sz="1800" dirty="0"/>
              <a:t>”（</a:t>
            </a:r>
            <a:r>
              <a:rPr lang="en-US" altLang="zh-CN" sz="1800" dirty="0"/>
              <a:t>American Telephone &amp; Telegraph</a:t>
            </a:r>
            <a:r>
              <a:rPr lang="zh-CN" altLang="en-US" sz="1800" dirty="0"/>
              <a:t>的缩写）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作为</a:t>
            </a:r>
            <a:r>
              <a:rPr lang="en-US" altLang="zh-CN" sz="1800" dirty="0"/>
              <a:t>iOS</a:t>
            </a:r>
            <a:r>
              <a:rPr lang="zh-CN" altLang="en-US" sz="1800" dirty="0"/>
              <a:t>开发工程师，最主要的汇编语言是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>
                <a:solidFill>
                  <a:srgbClr val="FF0000"/>
                </a:solidFill>
              </a:rPr>
              <a:t>AT&amp;T</a:t>
            </a:r>
            <a:r>
              <a:rPr lang="zh-CN" altLang="en-US" sz="1800" dirty="0"/>
              <a:t>汇编 </a:t>
            </a:r>
            <a:r>
              <a:rPr lang="en-US" altLang="zh-CN" sz="1800" dirty="0"/>
              <a:t>-&gt;</a:t>
            </a:r>
            <a:r>
              <a:rPr lang="zh-CN" altLang="en-US" sz="1800" dirty="0"/>
              <a:t> </a:t>
            </a:r>
            <a:r>
              <a:rPr lang="en-US" altLang="zh-CN" sz="1800" dirty="0"/>
              <a:t>iOS</a:t>
            </a:r>
            <a:r>
              <a:rPr lang="zh-CN" altLang="en-US" sz="1800" dirty="0"/>
              <a:t>模拟器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 smtClean="0">
                <a:solidFill>
                  <a:srgbClr val="FF0000"/>
                </a:solidFill>
              </a:rPr>
              <a:t>ARM</a:t>
            </a:r>
            <a:r>
              <a:rPr lang="zh-CN" altLang="en-US" sz="1800" dirty="0"/>
              <a:t>汇编 </a:t>
            </a:r>
            <a:r>
              <a:rPr lang="en-US" altLang="zh-CN" sz="1800" dirty="0"/>
              <a:t>-&gt;</a:t>
            </a:r>
            <a:r>
              <a:rPr lang="zh-CN" altLang="en-US" sz="1800" dirty="0"/>
              <a:t> </a:t>
            </a:r>
            <a:r>
              <a:rPr lang="en-US" altLang="zh-CN" sz="1800" dirty="0"/>
              <a:t>iOS</a:t>
            </a:r>
            <a:r>
              <a:rPr lang="zh-CN" altLang="en-US" sz="1800" dirty="0"/>
              <a:t>真机设备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AT&amp;T</a:t>
            </a:r>
            <a:r>
              <a:rPr lang="zh-CN" altLang="en-US" sz="2800"/>
              <a:t>汇编 </a:t>
            </a:r>
            <a:r>
              <a:rPr lang="en-US" altLang="zh-CN" sz="2800"/>
              <a:t>vs</a:t>
            </a:r>
            <a:r>
              <a:rPr lang="zh-CN" altLang="en-US" sz="2800"/>
              <a:t> </a:t>
            </a:r>
            <a:r>
              <a:rPr lang="en-US" altLang="zh-CN" sz="2800"/>
              <a:t>Intel</a:t>
            </a:r>
            <a:r>
              <a:rPr lang="zh-CN" altLang="en-US" sz="2800"/>
              <a:t>汇编</a:t>
            </a: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7725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4"/>
          <p:cNvSpPr txBox="1">
            <a:spLocks/>
          </p:cNvSpPr>
          <p:nvPr/>
        </p:nvSpPr>
        <p:spPr>
          <a:xfrm>
            <a:off x="601793" y="14827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AT&amp;T</a:t>
            </a:r>
            <a:r>
              <a:rPr lang="zh-CN" altLang="en-US" sz="2800"/>
              <a:t>汇编 </a:t>
            </a:r>
            <a:r>
              <a:rPr lang="en-US" altLang="zh-CN" sz="2800"/>
              <a:t>vs</a:t>
            </a:r>
            <a:r>
              <a:rPr lang="zh-CN" altLang="en-US" sz="2800"/>
              <a:t> </a:t>
            </a:r>
            <a:r>
              <a:rPr lang="en-US" altLang="zh-CN" sz="2800"/>
              <a:t>Intel</a:t>
            </a:r>
            <a:r>
              <a:rPr lang="zh-CN" altLang="en-US" sz="2800"/>
              <a:t>汇编</a:t>
            </a: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480757"/>
              </p:ext>
            </p:extLst>
          </p:nvPr>
        </p:nvGraphicFramePr>
        <p:xfrm>
          <a:off x="134052" y="1372451"/>
          <a:ext cx="11928993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6840"/>
                <a:gridCol w="2813539"/>
                <a:gridCol w="2309446"/>
                <a:gridCol w="5369168"/>
              </a:tblGrid>
              <a:tr h="354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solidFill>
                            <a:srgbClr val="0000FF"/>
                          </a:solidFill>
                        </a:rPr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>
                          <a:solidFill>
                            <a:srgbClr val="0000FF"/>
                          </a:solidFill>
                        </a:rPr>
                        <a:t>AT&amp;T</a:t>
                      </a:r>
                      <a:endParaRPr lang="zh-CN" altLang="en-US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0000FF"/>
                          </a:solidFill>
                        </a:rPr>
                        <a:t>Intel</a:t>
                      </a:r>
                      <a:endParaRPr lang="zh-CN" altLang="en-US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solidFill>
                            <a:srgbClr val="0000FF"/>
                          </a:solidFill>
                        </a:rPr>
                        <a:t>说明</a:t>
                      </a:r>
                    </a:p>
                  </a:txBody>
                  <a:tcPr anchor="ctr"/>
                </a:tc>
              </a:tr>
              <a:tr h="354301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寄存器命名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%eax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eax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Intel</a:t>
                      </a:r>
                      <a:r>
                        <a:rPr lang="zh-CN" altLang="en-US"/>
                        <a:t>的不带</a:t>
                      </a:r>
                      <a:r>
                        <a:rPr lang="en-US" altLang="zh-CN"/>
                        <a:t>%</a:t>
                      </a:r>
                      <a:endParaRPr lang="zh-CN" altLang="en-US"/>
                    </a:p>
                  </a:txBody>
                  <a:tcPr anchor="ctr"/>
                </a:tc>
              </a:tr>
              <a:tr h="354301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操作数顺序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movl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%eax,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%edx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mov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edx,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eax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将</a:t>
                      </a:r>
                      <a:r>
                        <a:rPr lang="en-US" altLang="zh-CN"/>
                        <a:t>eax</a:t>
                      </a:r>
                      <a:r>
                        <a:rPr lang="zh-CN" altLang="en-US"/>
                        <a:t>的值赋值给</a:t>
                      </a:r>
                      <a:r>
                        <a:rPr lang="en-US" altLang="zh-CN"/>
                        <a:t>edx</a:t>
                      </a:r>
                      <a:endParaRPr lang="zh-CN" altLang="en-US"/>
                    </a:p>
                  </a:txBody>
                  <a:tcPr anchor="ctr"/>
                </a:tc>
              </a:tr>
              <a:tr h="620027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常数</a:t>
                      </a:r>
                      <a:r>
                        <a:rPr lang="en-US" altLang="zh-CN"/>
                        <a:t>\</a:t>
                      </a:r>
                      <a:r>
                        <a:rPr lang="zh-CN" altLang="en-US"/>
                        <a:t>立即数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movl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$3,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%eax</a:t>
                      </a:r>
                    </a:p>
                    <a:p>
                      <a:pPr algn="ctr"/>
                      <a:r>
                        <a:rPr lang="en-US" altLang="zh-CN"/>
                        <a:t>movl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$0x10,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%eax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mov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eax,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3</a:t>
                      </a:r>
                    </a:p>
                    <a:p>
                      <a:pPr algn="ctr"/>
                      <a:r>
                        <a:rPr lang="en-US" altLang="zh-CN"/>
                        <a:t>mov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eax,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0x10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将</a:t>
                      </a:r>
                      <a:r>
                        <a:rPr lang="en-US" altLang="zh-CN"/>
                        <a:t>3</a:t>
                      </a:r>
                      <a:r>
                        <a:rPr lang="zh-CN" altLang="en-US"/>
                        <a:t>赋值给</a:t>
                      </a:r>
                      <a:r>
                        <a:rPr lang="en-US" altLang="zh-CN"/>
                        <a:t>eax</a:t>
                      </a:r>
                    </a:p>
                    <a:p>
                      <a:pPr algn="ctr"/>
                      <a:r>
                        <a:rPr lang="zh-CN" altLang="en-US"/>
                        <a:t>将</a:t>
                      </a:r>
                      <a:r>
                        <a:rPr lang="en-US" altLang="zh-CN"/>
                        <a:t>0x10</a:t>
                      </a:r>
                      <a:r>
                        <a:rPr lang="zh-CN" altLang="en-US"/>
                        <a:t>赋值给</a:t>
                      </a:r>
                      <a:r>
                        <a:rPr lang="en-US" altLang="zh-CN"/>
                        <a:t>eax</a:t>
                      </a:r>
                    </a:p>
                  </a:txBody>
                  <a:tcPr anchor="ctr"/>
                </a:tc>
              </a:tr>
              <a:tr h="885753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jmp</a:t>
                      </a:r>
                      <a:r>
                        <a:rPr lang="zh-CN" altLang="en-US" sz="1600"/>
                        <a:t>指令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jmp</a:t>
                      </a:r>
                      <a:r>
                        <a:rPr lang="zh-CN" altLang="en-US"/>
                        <a:t> *</a:t>
                      </a:r>
                      <a:r>
                        <a:rPr lang="en-US" altLang="zh-CN"/>
                        <a:t>%edx</a:t>
                      </a:r>
                    </a:p>
                    <a:p>
                      <a:pPr algn="ctr"/>
                      <a:r>
                        <a:rPr lang="en-US" altLang="zh-CN"/>
                        <a:t>jmp</a:t>
                      </a:r>
                      <a:r>
                        <a:rPr lang="zh-CN" altLang="en-US"/>
                        <a:t> *</a:t>
                      </a:r>
                      <a:r>
                        <a:rPr lang="en-US" altLang="zh-CN"/>
                        <a:t>0x4001002</a:t>
                      </a:r>
                    </a:p>
                    <a:p>
                      <a:pPr algn="ctr"/>
                      <a:r>
                        <a:rPr lang="mr-IN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jmp *(%eax) 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jmp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edx</a:t>
                      </a:r>
                    </a:p>
                    <a:p>
                      <a:pPr algn="ctr"/>
                      <a:r>
                        <a:rPr lang="en-US" altLang="zh-CN"/>
                        <a:t>jmp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0x4001002</a:t>
                      </a:r>
                    </a:p>
                    <a:p>
                      <a:pPr algn="ctr"/>
                      <a:r>
                        <a:rPr lang="en-US" altLang="zh-CN"/>
                        <a:t>jmp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[eax]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在</a:t>
                      </a:r>
                      <a:r>
                        <a:rPr lang="en-US" altLang="zh-CN"/>
                        <a:t>AT&amp;T</a:t>
                      </a:r>
                      <a:r>
                        <a:rPr lang="zh-CN" altLang="en-US"/>
                        <a:t>的</a:t>
                      </a:r>
                      <a:r>
                        <a:rPr lang="en-US" altLang="zh-CN"/>
                        <a:t>jmp</a:t>
                      </a:r>
                      <a:r>
                        <a:rPr lang="zh-CN" altLang="en-US"/>
                        <a:t>地址前面要加星号*</a:t>
                      </a:r>
                    </a:p>
                  </a:txBody>
                  <a:tcPr anchor="ctr"/>
                </a:tc>
              </a:tr>
              <a:tr h="1345972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操作数长度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movl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%eax,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%edx</a:t>
                      </a:r>
                    </a:p>
                    <a:p>
                      <a:pPr algn="ctr"/>
                      <a:r>
                        <a:rPr lang="en-US" altLang="zh-CN" baseline="0"/>
                        <a:t>movb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$0x10,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%al</a:t>
                      </a:r>
                    </a:p>
                    <a:p>
                      <a:pPr algn="ctr"/>
                      <a:r>
                        <a:rPr lang="mr-IN" altLang="zh-CN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</a:t>
                      </a:r>
                      <a:r>
                        <a:rPr lang="en-US" altLang="zh-CN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mr-IN" altLang="zh-CN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0x1</a:t>
                      </a:r>
                      <a:r>
                        <a:rPr lang="en-US" altLang="zh-CN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mr-IN" altLang="zh-CN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(%</a:t>
                      </a:r>
                      <a:r>
                        <a:rPr lang="en-US" altLang="zh-CN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mr-IN" altLang="zh-CN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zh-CN" altLang="en-US" sz="1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altLang="zh-CN" sz="18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%ax</a:t>
                      </a:r>
                      <a:endParaRPr lang="en-US" altLang="zh-CN" baseline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mov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edx,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eax</a:t>
                      </a:r>
                    </a:p>
                    <a:p>
                      <a:pPr algn="ctr"/>
                      <a:r>
                        <a:rPr lang="en-US" altLang="zh-CN"/>
                        <a:t>mov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a</a:t>
                      </a:r>
                      <a:r>
                        <a:rPr lang="en-US" altLang="zh-CN"/>
                        <a:t>l,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0x10</a:t>
                      </a:r>
                    </a:p>
                    <a:p>
                      <a:pPr algn="ctr"/>
                      <a:r>
                        <a:rPr lang="en-US" altLang="zh-CN"/>
                        <a:t>lea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ax,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[dx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0x10]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byte (8-bit)</a:t>
                      </a:r>
                    </a:p>
                    <a:p>
                      <a:pPr algn="ctr"/>
                      <a:r>
                        <a:rPr lang="en-US" altLang="zh-CN" sz="14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altLang="zh-CN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short (16-bit</a:t>
                      </a:r>
                      <a:r>
                        <a:rPr lang="zh-CN" altLang="en-U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integer or 32-bit floating point)</a:t>
                      </a:r>
                    </a:p>
                    <a:p>
                      <a:pPr algn="ctr"/>
                      <a:r>
                        <a:rPr lang="en-US" altLang="zh-CN" sz="14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-US" altLang="zh-CN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word (16-bit)</a:t>
                      </a:r>
                    </a:p>
                    <a:p>
                      <a:pPr algn="ctr"/>
                      <a:r>
                        <a:rPr lang="en-US" altLang="zh-CN" sz="14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altLang="zh-CN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long (32-bit integer or 64-bit floating point)</a:t>
                      </a:r>
                    </a:p>
                    <a:p>
                      <a:pPr algn="ctr"/>
                      <a:r>
                        <a:rPr lang="en-US" altLang="zh-CN" sz="14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r>
                        <a:rPr lang="en-US" altLang="zh-CN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quad (64 bit)</a:t>
                      </a:r>
                    </a:p>
                    <a:p>
                      <a:pPr algn="ctr"/>
                      <a:r>
                        <a:rPr lang="en-US" altLang="zh-CN" sz="14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zh-CN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ten bytes (80-bit floating point)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35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4"/>
          <p:cNvSpPr txBox="1">
            <a:spLocks/>
          </p:cNvSpPr>
          <p:nvPr/>
        </p:nvSpPr>
        <p:spPr>
          <a:xfrm>
            <a:off x="601793" y="14827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AT&amp;T</a:t>
            </a:r>
            <a:r>
              <a:rPr lang="zh-CN" altLang="en-US" sz="2800"/>
              <a:t>汇编 </a:t>
            </a:r>
            <a:r>
              <a:rPr lang="en-US" altLang="zh-CN" sz="2800"/>
              <a:t>vs</a:t>
            </a:r>
            <a:r>
              <a:rPr lang="zh-CN" altLang="en-US" sz="2800"/>
              <a:t> </a:t>
            </a:r>
            <a:r>
              <a:rPr lang="en-US" altLang="zh-CN" sz="2800"/>
              <a:t>Intel</a:t>
            </a:r>
            <a:r>
              <a:rPr lang="zh-CN" altLang="en-US" sz="2800"/>
              <a:t>汇编 寻址方式</a:t>
            </a: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45495"/>
              </p:ext>
            </p:extLst>
          </p:nvPr>
        </p:nvGraphicFramePr>
        <p:xfrm>
          <a:off x="449393" y="1482785"/>
          <a:ext cx="11320575" cy="2608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3525"/>
                <a:gridCol w="3773525"/>
                <a:gridCol w="3773525"/>
              </a:tblGrid>
              <a:tr h="28383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0000FF"/>
                          </a:solidFill>
                        </a:rPr>
                        <a:t>AT&amp;T</a:t>
                      </a:r>
                      <a:endParaRPr lang="zh-CN" altLang="en-US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>
                          <a:solidFill>
                            <a:srgbClr val="0000FF"/>
                          </a:solidFill>
                        </a:rPr>
                        <a:t>Intel</a:t>
                      </a:r>
                      <a:endParaRPr lang="zh-CN" altLang="en-US" b="1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solidFill>
                            <a:srgbClr val="0000FF"/>
                          </a:solidFill>
                        </a:rPr>
                        <a:t>说明</a:t>
                      </a:r>
                    </a:p>
                  </a:txBody>
                  <a:tcPr anchor="ctr"/>
                </a:tc>
              </a:tr>
              <a:tr h="648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imm(base,</a:t>
                      </a:r>
                      <a:r>
                        <a:rPr lang="zh-CN" altLang="en-US" sz="1800" kern="1200">
                          <a:effectLst/>
                        </a:rPr>
                        <a:t> </a:t>
                      </a:r>
                      <a:r>
                        <a:rPr lang="en-US" altLang="zh-CN" sz="1800" kern="1200">
                          <a:effectLst/>
                        </a:rPr>
                        <a:t>index,</a:t>
                      </a:r>
                      <a:r>
                        <a:rPr lang="zh-CN" altLang="en-US" sz="1800" kern="1200">
                          <a:effectLst/>
                        </a:rPr>
                        <a:t> </a:t>
                      </a:r>
                      <a:r>
                        <a:rPr lang="en-US" altLang="zh-CN" sz="1800" kern="1200">
                          <a:effectLst/>
                        </a:rPr>
                        <a:t>indexscale)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[base + index</a:t>
                      </a:r>
                      <a:r>
                        <a:rPr lang="zh-CN" altLang="en-US" sz="1800" kern="1200">
                          <a:effectLst/>
                        </a:rPr>
                        <a:t> </a:t>
                      </a:r>
                      <a:r>
                        <a:rPr lang="en-US" altLang="zh-CN" sz="1800" kern="1200">
                          <a:effectLst/>
                        </a:rPr>
                        <a:t>*</a:t>
                      </a:r>
                      <a:r>
                        <a:rPr lang="zh-CN" altLang="en-US" sz="1800" kern="1200">
                          <a:effectLst/>
                        </a:rPr>
                        <a:t> </a:t>
                      </a:r>
                      <a:r>
                        <a:rPr lang="en-US" altLang="zh-CN" sz="1800" kern="1200">
                          <a:effectLst/>
                        </a:rPr>
                        <a:t>indexscale + imm]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两种结果的实际寻址都是</a:t>
                      </a:r>
                      <a:endParaRPr lang="en-US" altLang="zh-CN"/>
                    </a:p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imm</a:t>
                      </a:r>
                      <a:r>
                        <a:rPr lang="zh-CN" altLang="en-US" sz="1800" kern="1200">
                          <a:effectLst/>
                        </a:rPr>
                        <a:t> </a:t>
                      </a:r>
                      <a:r>
                        <a:rPr lang="en-US" altLang="zh-CN" sz="1800" kern="1200">
                          <a:effectLst/>
                        </a:rPr>
                        <a:t>+</a:t>
                      </a:r>
                      <a:r>
                        <a:rPr lang="zh-CN" altLang="en-US" sz="1800" kern="1200">
                          <a:effectLst/>
                        </a:rPr>
                        <a:t> </a:t>
                      </a:r>
                      <a:r>
                        <a:rPr lang="en-US" altLang="zh-CN" sz="1800" kern="1200">
                          <a:effectLst/>
                        </a:rPr>
                        <a:t>base + index</a:t>
                      </a:r>
                      <a:r>
                        <a:rPr lang="zh-CN" altLang="en-US" sz="1800" kern="1200">
                          <a:effectLst/>
                        </a:rPr>
                        <a:t> </a:t>
                      </a:r>
                      <a:r>
                        <a:rPr lang="en-US" altLang="zh-CN" sz="1800" kern="1200">
                          <a:effectLst/>
                        </a:rPr>
                        <a:t>*</a:t>
                      </a:r>
                      <a:r>
                        <a:rPr lang="zh-CN" altLang="en-US" sz="1800" kern="1200">
                          <a:effectLst/>
                        </a:rPr>
                        <a:t> </a:t>
                      </a:r>
                      <a:r>
                        <a:rPr lang="en-US" altLang="zh-CN" sz="1800" kern="1200">
                          <a:effectLst/>
                        </a:rPr>
                        <a:t>indexscale </a:t>
                      </a:r>
                      <a:endParaRPr lang="zh-CN" altLang="en-US"/>
                    </a:p>
                  </a:txBody>
                  <a:tcPr anchor="ctr"/>
                </a:tc>
              </a:tr>
              <a:tr h="398585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-4(%ebp)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[ebp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-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4</a:t>
                      </a:r>
                      <a:r>
                        <a:rPr lang="en-US" altLang="zh-CN"/>
                        <a:t>]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398585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0x40014(,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%eax,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3)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[0x40014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eax</a:t>
                      </a:r>
                      <a:r>
                        <a:rPr lang="zh-CN" altLang="en-US"/>
                        <a:t> * </a:t>
                      </a:r>
                      <a:r>
                        <a:rPr lang="en-US" altLang="zh-CN"/>
                        <a:t>3]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3985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0x40014(%ebx, %eax, 2)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[ebx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+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eax</a:t>
                      </a:r>
                      <a:r>
                        <a:rPr lang="zh-CN" altLang="en-US" baseline="0"/>
                        <a:t> * </a:t>
                      </a:r>
                      <a:r>
                        <a:rPr lang="en-US" altLang="zh-CN" baseline="0"/>
                        <a:t>2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+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0x40014</a:t>
                      </a:r>
                      <a:r>
                        <a:rPr lang="en-US" altLang="zh-CN"/>
                        <a:t>]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398585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movw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$6,</a:t>
                      </a:r>
                      <a:r>
                        <a:rPr lang="zh-CN" altLang="en-US" baseline="0"/>
                        <a:t> </a:t>
                      </a:r>
                      <a:r>
                        <a:rPr lang="en-US" altLang="zh-CN" baseline="0"/>
                        <a:t>%ds</a:t>
                      </a:r>
                      <a:r>
                        <a:rPr lang="en-US" altLang="zh-CN" baseline="0">
                          <a:sym typeface="Wingdings"/>
                        </a:rPr>
                        <a:t>:(%eax)</a:t>
                      </a:r>
                      <a:r>
                        <a:rPr lang="zh-CN" altLang="en-US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mov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word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ptr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ds:[eax],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2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64</a:t>
            </a:r>
            <a:r>
              <a:rPr lang="zh-CN" altLang="en-US" sz="2800"/>
              <a:t>位</a:t>
            </a:r>
            <a:r>
              <a:rPr lang="en-US" altLang="zh-CN" sz="2800"/>
              <a:t>AT&amp;T</a:t>
            </a:r>
            <a:r>
              <a:rPr lang="zh-CN" altLang="en-US" sz="2800"/>
              <a:t>汇编的寄存器</a:t>
            </a: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601793" y="14827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r>
              <a:rPr lang="zh-CN" altLang="en-US" sz="1800" dirty="0"/>
              <a:t>有</a:t>
            </a:r>
            <a:r>
              <a:rPr lang="en-US" altLang="zh-CN" sz="1800" dirty="0"/>
              <a:t>16</a:t>
            </a:r>
            <a:r>
              <a:rPr lang="zh-CN" altLang="en-US" sz="1800" dirty="0"/>
              <a:t>个常用</a:t>
            </a:r>
            <a:r>
              <a:rPr lang="en-US" altLang="zh-CN" sz="1800" dirty="0"/>
              <a:t>64</a:t>
            </a:r>
            <a:r>
              <a:rPr lang="zh-CN" altLang="en-US" sz="1800" dirty="0"/>
              <a:t>位寄存器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%</a:t>
            </a:r>
            <a:r>
              <a:rPr lang="en-US" altLang="zh-CN" sz="1800" dirty="0" err="1"/>
              <a:t>rax</a:t>
            </a:r>
            <a:r>
              <a:rPr lang="zh-CN" altLang="en-US" sz="1800" dirty="0"/>
              <a:t>、</a:t>
            </a:r>
            <a:r>
              <a:rPr lang="en-US" altLang="zh-CN" sz="1800" dirty="0"/>
              <a:t>%</a:t>
            </a:r>
            <a:r>
              <a:rPr lang="en-US" altLang="zh-CN" sz="1800" dirty="0" err="1"/>
              <a:t>rbx</a:t>
            </a:r>
            <a:r>
              <a:rPr lang="zh-CN" altLang="en-US" sz="1800" dirty="0"/>
              <a:t>、</a:t>
            </a:r>
            <a:r>
              <a:rPr lang="en-US" altLang="zh-CN" sz="1800" dirty="0"/>
              <a:t>%</a:t>
            </a:r>
            <a:r>
              <a:rPr lang="en-US" altLang="zh-CN" sz="1800" dirty="0" err="1"/>
              <a:t>rcx</a:t>
            </a:r>
            <a:r>
              <a:rPr lang="zh-CN" altLang="en-US" sz="1800" dirty="0"/>
              <a:t> 、</a:t>
            </a:r>
            <a:r>
              <a:rPr lang="en-US" altLang="zh-CN" sz="1800" dirty="0"/>
              <a:t>%</a:t>
            </a:r>
            <a:r>
              <a:rPr lang="en-US" altLang="zh-CN" sz="1800" dirty="0" err="1"/>
              <a:t>rdx</a:t>
            </a:r>
            <a:r>
              <a:rPr lang="zh-CN" altLang="en-US" sz="1800" dirty="0"/>
              <a:t>、</a:t>
            </a:r>
            <a:r>
              <a:rPr lang="en-US" altLang="zh-CN" sz="1800" dirty="0"/>
              <a:t>%</a:t>
            </a:r>
            <a:r>
              <a:rPr lang="en-US" altLang="zh-CN" sz="1800" dirty="0" err="1"/>
              <a:t>rsi</a:t>
            </a:r>
            <a:r>
              <a:rPr lang="zh-CN" altLang="en-US" sz="1800" dirty="0"/>
              <a:t>、</a:t>
            </a:r>
            <a:r>
              <a:rPr lang="en-US" altLang="zh-CN" sz="1800" dirty="0"/>
              <a:t>%</a:t>
            </a:r>
            <a:r>
              <a:rPr lang="en-US" altLang="zh-CN" sz="1800" dirty="0" err="1"/>
              <a:t>rdi</a:t>
            </a:r>
            <a:r>
              <a:rPr lang="zh-CN" altLang="en-US" sz="1800" dirty="0"/>
              <a:t>、</a:t>
            </a:r>
            <a:r>
              <a:rPr lang="en-US" altLang="zh-CN" sz="1800" dirty="0"/>
              <a:t>%</a:t>
            </a:r>
            <a:r>
              <a:rPr lang="en-US" altLang="zh-CN" sz="1800" dirty="0" err="1"/>
              <a:t>rbp</a:t>
            </a:r>
            <a:r>
              <a:rPr lang="zh-CN" altLang="en-US" sz="1800" dirty="0"/>
              <a:t>、</a:t>
            </a:r>
            <a:r>
              <a:rPr lang="en-US" altLang="zh-CN" sz="1800" dirty="0"/>
              <a:t>%</a:t>
            </a:r>
            <a:r>
              <a:rPr lang="en-US" altLang="zh-CN" sz="1800" dirty="0" err="1"/>
              <a:t>rsp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%r8</a:t>
            </a:r>
            <a:r>
              <a:rPr lang="zh-CN" altLang="en-US" sz="1800" dirty="0"/>
              <a:t>、</a:t>
            </a:r>
            <a:r>
              <a:rPr lang="en-US" altLang="zh-CN" sz="1800" dirty="0"/>
              <a:t>%r9</a:t>
            </a:r>
            <a:r>
              <a:rPr lang="zh-CN" altLang="en-US" sz="1800" dirty="0"/>
              <a:t>、</a:t>
            </a:r>
            <a:r>
              <a:rPr lang="en-US" altLang="zh-CN" sz="1800" dirty="0"/>
              <a:t>%r10</a:t>
            </a:r>
            <a:r>
              <a:rPr lang="zh-CN" altLang="en-US" sz="1800" dirty="0"/>
              <a:t>、</a:t>
            </a:r>
            <a:r>
              <a:rPr lang="en-US" altLang="zh-CN" sz="1800" dirty="0"/>
              <a:t>%r11</a:t>
            </a:r>
            <a:r>
              <a:rPr lang="zh-CN" altLang="en-US" sz="1800" dirty="0"/>
              <a:t>、</a:t>
            </a:r>
            <a:r>
              <a:rPr lang="en-US" altLang="zh-CN" sz="1800" dirty="0"/>
              <a:t>%r12</a:t>
            </a:r>
            <a:r>
              <a:rPr lang="zh-CN" altLang="en-US" sz="1800" dirty="0"/>
              <a:t>、</a:t>
            </a:r>
            <a:r>
              <a:rPr lang="en-US" altLang="zh-CN" sz="1800" dirty="0"/>
              <a:t>%r13</a:t>
            </a:r>
            <a:r>
              <a:rPr lang="zh-CN" altLang="en-US" sz="1800" dirty="0"/>
              <a:t>、</a:t>
            </a:r>
            <a:r>
              <a:rPr lang="en-US" altLang="zh-CN" sz="1800" dirty="0"/>
              <a:t>%r14</a:t>
            </a:r>
            <a:r>
              <a:rPr lang="zh-CN" altLang="en-US" sz="1800" dirty="0"/>
              <a:t>、</a:t>
            </a:r>
            <a:r>
              <a:rPr lang="en-US" altLang="zh-CN" sz="1800" dirty="0"/>
              <a:t>%r15</a:t>
            </a:r>
          </a:p>
          <a:p>
            <a:pPr>
              <a:buFont typeface="Wingdings" charset="2"/>
              <a:buChar char="Ø"/>
            </a:pPr>
            <a:endParaRPr lang="en-US" altLang="zh-CN" sz="1800" dirty="0"/>
          </a:p>
          <a:p>
            <a:r>
              <a:rPr lang="zh-CN" altLang="en-US" sz="1800" dirty="0"/>
              <a:t>寄存器的具体用途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%</a:t>
            </a:r>
            <a:r>
              <a:rPr lang="en-US" altLang="zh-CN" sz="1800" dirty="0" err="1"/>
              <a:t>rax</a:t>
            </a:r>
            <a:r>
              <a:rPr lang="zh-CN" altLang="en-US" sz="1800" dirty="0"/>
              <a:t>作为函数返回值使用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%</a:t>
            </a:r>
            <a:r>
              <a:rPr lang="en-US" altLang="zh-CN" sz="1800" dirty="0" err="1"/>
              <a:t>rsp</a:t>
            </a:r>
            <a:r>
              <a:rPr lang="zh-CN" altLang="en-US" sz="1800" dirty="0"/>
              <a:t>指向栈顶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r>
              <a:rPr lang="en-US" altLang="zh-CN" sz="1800" dirty="0" smtClean="0"/>
              <a:t>%</a:t>
            </a:r>
            <a:r>
              <a:rPr lang="en-US" altLang="zh-CN" sz="1800" dirty="0" err="1" smtClean="0"/>
              <a:t>rdi</a:t>
            </a:r>
            <a:r>
              <a:rPr lang="zh-CN" altLang="en-US" sz="1800" dirty="0"/>
              <a:t>、</a:t>
            </a:r>
            <a:r>
              <a:rPr lang="en-US" altLang="zh-CN" sz="1800" dirty="0"/>
              <a:t>%</a:t>
            </a:r>
            <a:r>
              <a:rPr lang="en-US" altLang="zh-CN" sz="1800" dirty="0" err="1"/>
              <a:t>rsi</a:t>
            </a:r>
            <a:r>
              <a:rPr lang="zh-CN" altLang="en-US" sz="1800" dirty="0"/>
              <a:t>、</a:t>
            </a:r>
            <a:r>
              <a:rPr lang="en-US" altLang="zh-CN" sz="1800" dirty="0"/>
              <a:t>%</a:t>
            </a:r>
            <a:r>
              <a:rPr lang="en-US" altLang="zh-CN" sz="1800" dirty="0" err="1"/>
              <a:t>rdx</a:t>
            </a:r>
            <a:r>
              <a:rPr lang="zh-CN" altLang="en-US" sz="1800" dirty="0"/>
              <a:t>、</a:t>
            </a:r>
            <a:r>
              <a:rPr lang="en-US" altLang="zh-CN" sz="1800" dirty="0"/>
              <a:t>%</a:t>
            </a:r>
            <a:r>
              <a:rPr lang="en-US" altLang="zh-CN" sz="1800" dirty="0" err="1"/>
              <a:t>rcx</a:t>
            </a:r>
            <a:r>
              <a:rPr lang="zh-CN" altLang="en-US" sz="1800" dirty="0"/>
              <a:t>、</a:t>
            </a:r>
            <a:r>
              <a:rPr lang="en-US" altLang="zh-CN" sz="1800" dirty="0"/>
              <a:t>%r8</a:t>
            </a:r>
            <a:r>
              <a:rPr lang="zh-CN" altLang="en-US" sz="1800" dirty="0"/>
              <a:t>、</a:t>
            </a:r>
            <a:r>
              <a:rPr lang="en-US" altLang="zh-CN" sz="1800" dirty="0"/>
              <a:t>%</a:t>
            </a:r>
            <a:r>
              <a:rPr lang="en-US" altLang="zh-CN" sz="1800" dirty="0" smtClean="0"/>
              <a:t>r9</a:t>
            </a:r>
            <a:r>
              <a:rPr lang="zh-CN" altLang="en-US" sz="1800" dirty="0" smtClean="0"/>
              <a:t>、</a:t>
            </a:r>
            <a:r>
              <a:rPr lang="en-US" altLang="zh-CN" sz="1800" dirty="0"/>
              <a:t>%</a:t>
            </a:r>
            <a:r>
              <a:rPr lang="en-US" altLang="zh-CN" sz="1800" dirty="0" smtClean="0"/>
              <a:t>r10</a:t>
            </a:r>
            <a:r>
              <a:rPr lang="zh-CN" altLang="en-US" sz="1800" dirty="0" smtClean="0"/>
              <a:t>等</a:t>
            </a:r>
            <a:r>
              <a:rPr lang="zh-CN" altLang="en-US" sz="1800" dirty="0"/>
              <a:t>寄存器用于存放函数参数</a:t>
            </a:r>
            <a:endParaRPr lang="en-US" altLang="zh-CN" sz="1800" dirty="0"/>
          </a:p>
          <a:p>
            <a:pPr>
              <a:buFont typeface="Wingdings" charset="2"/>
              <a:buChar char="Ø"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9707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64</a:t>
            </a:r>
            <a:r>
              <a:rPr lang="zh-CN" altLang="en-US" sz="2800"/>
              <a:t>位</a:t>
            </a:r>
            <a:r>
              <a:rPr lang="en-US" altLang="zh-CN" sz="2800"/>
              <a:t>AT&amp;T</a:t>
            </a:r>
            <a:r>
              <a:rPr lang="zh-CN" altLang="en-US" sz="2800"/>
              <a:t>汇编的寄存器</a:t>
            </a: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78" y="140677"/>
            <a:ext cx="6156676" cy="659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3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 txBox="1">
            <a:spLocks/>
          </p:cNvSpPr>
          <p:nvPr/>
        </p:nvSpPr>
        <p:spPr>
          <a:xfrm>
            <a:off x="449393" y="12922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64</a:t>
            </a:r>
            <a:r>
              <a:rPr lang="zh-CN" altLang="en-US" sz="2800"/>
              <a:t>位</a:t>
            </a:r>
            <a:r>
              <a:rPr lang="en-US" altLang="zh-CN" sz="2800"/>
              <a:t>AT&amp;T</a:t>
            </a:r>
            <a:r>
              <a:rPr lang="zh-CN" altLang="en-US" sz="2800"/>
              <a:t>汇编 </a:t>
            </a:r>
            <a:r>
              <a:rPr lang="mr-IN" altLang="zh-CN" sz="2800"/>
              <a:t>–</a:t>
            </a:r>
            <a:r>
              <a:rPr lang="zh-CN" altLang="en-US" sz="2800"/>
              <a:t> 栈帧</a:t>
            </a:r>
            <a:endParaRPr lang="en-US" altLang="zh-CN" sz="2800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49393" y="1330385"/>
            <a:ext cx="10834491" cy="521221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7pPr>
            <a:lvl8pPr marL="1830705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 panose="020B0503020204020204" charset="-122"/>
                <a:cs typeface="Eurostile"/>
              </a:defRPr>
            </a:lvl9pPr>
          </a:lstStyle>
          <a:p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30" y="1384497"/>
            <a:ext cx="5613400" cy="4279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9" y="3339135"/>
            <a:ext cx="5651500" cy="3263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59" y="1384497"/>
            <a:ext cx="4965700" cy="172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725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xmg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小码哥 – 年会总结（2016年）</Template>
  <TotalTime>3845</TotalTime>
  <Words>1016</Words>
  <Application>Microsoft Macintosh PowerPoint</Application>
  <PresentationFormat>宽屏</PresentationFormat>
  <Paragraphs>178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Calibri</vt:lpstr>
      <vt:lpstr>Eurostile</vt:lpstr>
      <vt:lpstr>Helvetica</vt:lpstr>
      <vt:lpstr>Menlo-Regular</vt:lpstr>
      <vt:lpstr>Rockwell</vt:lpstr>
      <vt:lpstr>Wingdings</vt:lpstr>
      <vt:lpstr>黑体</vt:lpstr>
      <vt:lpstr>华文细黑</vt:lpstr>
      <vt:lpstr>宋体</vt:lpstr>
      <vt:lpstr>微软雅黑</vt:lpstr>
      <vt:lpstr>新宋体</vt:lpstr>
      <vt:lpstr>1_xmg</vt:lpstr>
      <vt:lpstr>其他汇编</vt:lpstr>
      <vt:lpstr>Win32汇编 - 寄存器</vt:lpstr>
      <vt:lpstr>Win64汇编 - 寄存器</vt:lpstr>
      <vt:lpstr>AT&amp;T汇编 vs Intel汇编</vt:lpstr>
      <vt:lpstr>AT&amp;T汇编 vs Intel汇编</vt:lpstr>
      <vt:lpstr>AT&amp;T汇编 vs Intel汇编 寻址方式</vt:lpstr>
      <vt:lpstr>64位AT&amp;T汇编的寄存器</vt:lpstr>
      <vt:lpstr>64位AT&amp;T汇编的寄存器</vt:lpstr>
      <vt:lpstr>64位AT&amp;T汇编 – 栈帧</vt:lpstr>
      <vt:lpstr>64位AT&amp;T汇编 – 栈帧</vt:lpstr>
      <vt:lpstr>常见代码反汇编</vt:lpstr>
      <vt:lpstr>编译器的优化</vt:lpstr>
      <vt:lpstr>外联汇编</vt:lpstr>
      <vt:lpstr>内联汇编 </vt:lpstr>
      <vt:lpstr>lldb常用指令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8086汇编</dc:title>
  <cp:lastModifiedBy>Microsoft Office 用户</cp:lastModifiedBy>
  <cp:revision>197</cp:revision>
  <dcterms:created xsi:type="dcterms:W3CDTF">2016-09-19T09:45:00Z</dcterms:created>
  <dcterms:modified xsi:type="dcterms:W3CDTF">2017-11-11T06:41:16Z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